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8"/>
  </p:notesMasterIdLst>
  <p:handoutMasterIdLst>
    <p:handoutMasterId r:id="rId36"/>
  </p:handoutMasterIdLst>
  <p:sldIdLst>
    <p:sldId id="256" r:id="rId4"/>
    <p:sldId id="257" r:id="rId5"/>
    <p:sldId id="258" r:id="rId6"/>
    <p:sldId id="265" r:id="rId7"/>
    <p:sldId id="266" r:id="rId9"/>
    <p:sldId id="349" r:id="rId10"/>
    <p:sldId id="324" r:id="rId11"/>
    <p:sldId id="261" r:id="rId12"/>
    <p:sldId id="267" r:id="rId13"/>
    <p:sldId id="263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62" r:id="rId25"/>
    <p:sldId id="260" r:id="rId26"/>
    <p:sldId id="315" r:id="rId27"/>
    <p:sldId id="310" r:id="rId28"/>
    <p:sldId id="311" r:id="rId29"/>
    <p:sldId id="268" r:id="rId30"/>
    <p:sldId id="306" r:id="rId31"/>
    <p:sldId id="313" r:id="rId32"/>
    <p:sldId id="314" r:id="rId33"/>
    <p:sldId id="308" r:id="rId34"/>
    <p:sldId id="278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92BE"/>
    <a:srgbClr val="00506C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10" d="100"/>
          <a:sy n="110" d="100"/>
        </p:scale>
        <p:origin x="164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2E7B3-DB05-461C-8AD1-4C7DB8C544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17E1E-7AC5-41AC-8C0D-FEDF3A3B9C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EDE97-AC2B-484D-A3A4-2B346D5A60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D5E5B-E302-4037-973C-4553F33788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952172" y="1901372"/>
            <a:ext cx="5239657" cy="3352800"/>
          </a:xfrm>
          <a:prstGeom prst="rect">
            <a:avLst/>
          </a:prstGeom>
          <a:solidFill>
            <a:srgbClr val="00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133599"/>
            <a:ext cx="9144000" cy="2757715"/>
          </a:xfrm>
          <a:custGeom>
            <a:avLst/>
            <a:gdLst>
              <a:gd name="connsiteX0" fmla="*/ 0 w 9144000"/>
              <a:gd name="connsiteY0" fmla="*/ 0 h 2757715"/>
              <a:gd name="connsiteX1" fmla="*/ 4308857 w 9144000"/>
              <a:gd name="connsiteY1" fmla="*/ 0 h 2757715"/>
              <a:gd name="connsiteX2" fmla="*/ 4572000 w 9144000"/>
              <a:gd name="connsiteY2" fmla="*/ 319314 h 2757715"/>
              <a:gd name="connsiteX3" fmla="*/ 4835144 w 9144000"/>
              <a:gd name="connsiteY3" fmla="*/ 0 h 2757715"/>
              <a:gd name="connsiteX4" fmla="*/ 9144000 w 9144000"/>
              <a:gd name="connsiteY4" fmla="*/ 0 h 2757715"/>
              <a:gd name="connsiteX5" fmla="*/ 9144000 w 9144000"/>
              <a:gd name="connsiteY5" fmla="*/ 2757715 h 2757715"/>
              <a:gd name="connsiteX6" fmla="*/ 0 w 9144000"/>
              <a:gd name="connsiteY6" fmla="*/ 2757715 h 275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2757715">
                <a:moveTo>
                  <a:pt x="0" y="0"/>
                </a:moveTo>
                <a:lnTo>
                  <a:pt x="4308857" y="0"/>
                </a:lnTo>
                <a:lnTo>
                  <a:pt x="4572000" y="319314"/>
                </a:lnTo>
                <a:lnTo>
                  <a:pt x="4835144" y="0"/>
                </a:lnTo>
                <a:lnTo>
                  <a:pt x="9144000" y="0"/>
                </a:lnTo>
                <a:lnTo>
                  <a:pt x="9144000" y="2757715"/>
                </a:lnTo>
                <a:lnTo>
                  <a:pt x="0" y="27577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39800" sx="95000" sy="95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4239986" y="5015139"/>
            <a:ext cx="664029" cy="101378"/>
            <a:chOff x="3323772" y="5218341"/>
            <a:chExt cx="950687" cy="145142"/>
          </a:xfrm>
          <a:solidFill>
            <a:schemeClr val="bg1"/>
          </a:solidFill>
        </p:grpSpPr>
        <p:sp>
          <p:nvSpPr>
            <p:cNvPr id="13" name="椭圆 12"/>
            <p:cNvSpPr/>
            <p:nvPr/>
          </p:nvSpPr>
          <p:spPr>
            <a:xfrm>
              <a:off x="3323772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592287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860802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129317" y="5218341"/>
              <a:ext cx="145142" cy="145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3295650" y="0"/>
            <a:ext cx="5848350" cy="6858000"/>
          </a:xfrm>
          <a:custGeom>
            <a:avLst/>
            <a:gdLst>
              <a:gd name="connsiteX0" fmla="*/ 0 w 5848350"/>
              <a:gd name="connsiteY0" fmla="*/ 0 h 6858000"/>
              <a:gd name="connsiteX1" fmla="*/ 5848350 w 5848350"/>
              <a:gd name="connsiteY1" fmla="*/ 0 h 6858000"/>
              <a:gd name="connsiteX2" fmla="*/ 5848350 w 5848350"/>
              <a:gd name="connsiteY2" fmla="*/ 6858000 h 6858000"/>
              <a:gd name="connsiteX3" fmla="*/ 0 w 5848350"/>
              <a:gd name="connsiteY3" fmla="*/ 6858000 h 6858000"/>
              <a:gd name="connsiteX4" fmla="*/ 0 w 5848350"/>
              <a:gd name="connsiteY4" fmla="*/ 3672340 h 6858000"/>
              <a:gd name="connsiteX5" fmla="*/ 419552 w 5848350"/>
              <a:gd name="connsiteY5" fmla="*/ 3429001 h 6858000"/>
              <a:gd name="connsiteX6" fmla="*/ 0 w 5848350"/>
              <a:gd name="connsiteY6" fmla="*/ 3185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8350" h="6858000">
                <a:moveTo>
                  <a:pt x="0" y="0"/>
                </a:moveTo>
                <a:lnTo>
                  <a:pt x="5848350" y="0"/>
                </a:lnTo>
                <a:lnTo>
                  <a:pt x="5848350" y="6858000"/>
                </a:lnTo>
                <a:lnTo>
                  <a:pt x="0" y="6858000"/>
                </a:lnTo>
                <a:lnTo>
                  <a:pt x="0" y="3672340"/>
                </a:lnTo>
                <a:lnTo>
                  <a:pt x="419552" y="3429001"/>
                </a:lnTo>
                <a:lnTo>
                  <a:pt x="0" y="31856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939800" sx="95000" sy="95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941295"/>
            <a:ext cx="9144000" cy="5793334"/>
          </a:xfrm>
          <a:custGeom>
            <a:avLst/>
            <a:gdLst>
              <a:gd name="connsiteX0" fmla="*/ 0 w 9144000"/>
              <a:gd name="connsiteY0" fmla="*/ 0 h 5916706"/>
              <a:gd name="connsiteX1" fmla="*/ 581182 w 9144000"/>
              <a:gd name="connsiteY1" fmla="*/ 0 h 5916706"/>
              <a:gd name="connsiteX2" fmla="*/ 692523 w 9144000"/>
              <a:gd name="connsiteY2" fmla="*/ 191968 h 5916706"/>
              <a:gd name="connsiteX3" fmla="*/ 803865 w 9144000"/>
              <a:gd name="connsiteY3" fmla="*/ 0 h 5916706"/>
              <a:gd name="connsiteX4" fmla="*/ 9144000 w 9144000"/>
              <a:gd name="connsiteY4" fmla="*/ 0 h 5916706"/>
              <a:gd name="connsiteX5" fmla="*/ 9144000 w 9144000"/>
              <a:gd name="connsiteY5" fmla="*/ 5916706 h 5916706"/>
              <a:gd name="connsiteX6" fmla="*/ 0 w 9144000"/>
              <a:gd name="connsiteY6" fmla="*/ 5916706 h 591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16706">
                <a:moveTo>
                  <a:pt x="0" y="0"/>
                </a:moveTo>
                <a:lnTo>
                  <a:pt x="581182" y="0"/>
                </a:lnTo>
                <a:lnTo>
                  <a:pt x="692523" y="191968"/>
                </a:lnTo>
                <a:lnTo>
                  <a:pt x="803865" y="0"/>
                </a:lnTo>
                <a:lnTo>
                  <a:pt x="9144000" y="0"/>
                </a:lnTo>
                <a:lnTo>
                  <a:pt x="9144000" y="5916706"/>
                </a:lnTo>
                <a:lnTo>
                  <a:pt x="0" y="59167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zh-CN" altLang="en-US" sz="3200" b="1" smtClean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defRPr>
            </a:lvl1pPr>
          </a:lstStyle>
          <a:p>
            <a:pPr marL="0"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13485" y="282916"/>
            <a:ext cx="822778" cy="453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5">
              <a:alphaModFix amt="27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/>
          <p:cNvSpPr txBox="1"/>
          <p:nvPr/>
        </p:nvSpPr>
        <p:spPr>
          <a:xfrm>
            <a:off x="608965" y="2672715"/>
            <a:ext cx="79254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mtClean="0">
                <a:solidFill>
                  <a:srgbClr val="3592BE"/>
                </a:solidFill>
                <a:latin typeface="+mj-ea"/>
                <a:ea typeface="+mj-ea"/>
              </a:rPr>
              <a:t>专题一：递归及其应用</a:t>
            </a:r>
            <a:endParaRPr lang="zh-CN" altLang="en-US" sz="6000" b="1" dirty="0">
              <a:solidFill>
                <a:srgbClr val="3592BE"/>
              </a:solidFill>
              <a:latin typeface="+mj-ea"/>
              <a:ea typeface="+mj-ea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055309" y="4170201"/>
            <a:ext cx="503338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姓名：</a:t>
            </a:r>
            <a:r>
              <a:rPr 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郭书廷，叶帆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指导老师：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张引，田沈晶，熊海辉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2055309" y="3687247"/>
            <a:ext cx="5033383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数字划分   走迷宫   数独游戏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方法一：</a:t>
            </a:r>
            <a:r>
              <a:rPr lang="en-US" altLang="zh-CN"/>
              <a:t>DFS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45"/>
          <p:cNvSpPr txBox="1"/>
          <p:nvPr/>
        </p:nvSpPr>
        <p:spPr>
          <a:xfrm>
            <a:off x="671013" y="1386578"/>
            <a:ext cx="7802336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深度优先搜索简称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DFS(Depth first search)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简单来说就是每次走到底，走不了了再退回来。</a:t>
            </a: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Df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265" y="3148330"/>
            <a:ext cx="7597140" cy="3211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方法二：</a:t>
            </a:r>
            <a:r>
              <a:rPr lang="en-US" altLang="zh-CN"/>
              <a:t>BFS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45"/>
          <p:cNvSpPr txBox="1"/>
          <p:nvPr/>
        </p:nvSpPr>
        <p:spPr>
          <a:xfrm>
            <a:off x="670378" y="1196078"/>
            <a:ext cx="7802336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广度优先搜索简称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BFS(Breadth first search)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简单来说一层一层搜。</a:t>
            </a: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Bf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2917190"/>
            <a:ext cx="7487285" cy="3164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代码技巧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45"/>
          <p:cNvSpPr txBox="1"/>
          <p:nvPr/>
        </p:nvSpPr>
        <p:spPr>
          <a:xfrm>
            <a:off x="670378" y="1196078"/>
            <a:ext cx="7802336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当枚举在某一个格子的四个方向时，最朴素的写法如下：</a:t>
            </a: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3070225"/>
            <a:ext cx="8953500" cy="2380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代码技巧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45"/>
          <p:cNvSpPr txBox="1"/>
          <p:nvPr/>
        </p:nvSpPr>
        <p:spPr>
          <a:xfrm>
            <a:off x="671013" y="1196078"/>
            <a:ext cx="7802336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由于朴素写法可能会使代码显得很长，我们不妨这样写：</a:t>
            </a: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无标题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3186430"/>
            <a:ext cx="8598535" cy="2129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代码详解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45"/>
          <p:cNvSpPr txBox="1"/>
          <p:nvPr/>
        </p:nvSpPr>
        <p:spPr>
          <a:xfrm>
            <a:off x="670378" y="1109083"/>
            <a:ext cx="7802336" cy="446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为了方便地图输入，我们使用以下规则描述一个地图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第一行包含两个整数，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表示地图的尺寸。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行，每行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个字符，用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'.'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表示空地，用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'#'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表示障碍物，用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'S'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表示起点，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'T'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表示终点。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输入样例：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输出样例：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无标题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3975735"/>
            <a:ext cx="1962150" cy="2696845"/>
          </a:xfrm>
          <a:prstGeom prst="rect">
            <a:avLst/>
          </a:prstGeom>
        </p:spPr>
      </p:pic>
      <p:pic>
        <p:nvPicPr>
          <p:cNvPr id="6" name="图片 5" descr="无标题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5" y="3930015"/>
            <a:ext cx="2044700" cy="27882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地图生成器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45"/>
          <p:cNvSpPr txBox="1"/>
          <p:nvPr/>
        </p:nvSpPr>
        <p:spPr>
          <a:xfrm>
            <a:off x="670378" y="1109083"/>
            <a:ext cx="780233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1、首先，按照下图的间隔规则来生成基础的大地图，1为陆地，0为水域。</a:t>
            </a: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165" y="2376805"/>
            <a:ext cx="5487035" cy="40087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地图生成器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45"/>
          <p:cNvSpPr txBox="1"/>
          <p:nvPr/>
        </p:nvSpPr>
        <p:spPr>
          <a:xfrm>
            <a:off x="670378" y="1109083"/>
            <a:ext cx="780233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2、然后，选择一个靠近边缘的1作为起点，在它的周围随机找另一个黄色的1（这里的“周围”指的是上下左右4个方向，斜边不算）。找到就把他们联通，即把两个1之间的0变成陆地，这里用红色来表示。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1515" y="2447290"/>
            <a:ext cx="5426075" cy="3959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地图生成器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45"/>
          <p:cNvSpPr txBox="1"/>
          <p:nvPr/>
        </p:nvSpPr>
        <p:spPr>
          <a:xfrm>
            <a:off x="670378" y="1109083"/>
            <a:ext cx="78023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3、把上一步“终”的格子作为新的一个“起”格子，不停循环第二步的过程，直到找不到周围有黄色的1。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9580" y="2171065"/>
            <a:ext cx="5668010" cy="41332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地图生成器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45"/>
          <p:cNvSpPr txBox="1"/>
          <p:nvPr/>
        </p:nvSpPr>
        <p:spPr>
          <a:xfrm>
            <a:off x="670378" y="1109083"/>
            <a:ext cx="78023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4、这时候，原路往回走（即不停去找前一个格子），直到找到一个格子，这个格子周围有黄色的1，那么从这个格子开始重复前两个步骤。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165" y="2376805"/>
            <a:ext cx="5487035" cy="40087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地图生成器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10" y="1271270"/>
            <a:ext cx="3571240" cy="2609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271270"/>
            <a:ext cx="3570605" cy="2608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3932555"/>
            <a:ext cx="3571240" cy="25990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3923030"/>
            <a:ext cx="3570605" cy="26085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70245" y="6531610"/>
            <a:ext cx="30130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000"/>
              <a:t>此方法来自知乎</a:t>
            </a:r>
            <a:endParaRPr lang="zh-CN" altLang="en-US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73253" y="447829"/>
            <a:ext cx="1574652" cy="1754326"/>
            <a:chOff x="400683" y="418801"/>
            <a:chExt cx="1574652" cy="1754326"/>
          </a:xfrm>
        </p:grpSpPr>
        <p:sp>
          <p:nvSpPr>
            <p:cNvPr id="12" name="TextBox 5"/>
            <p:cNvSpPr txBox="1"/>
            <p:nvPr/>
          </p:nvSpPr>
          <p:spPr>
            <a:xfrm>
              <a:off x="400683" y="418801"/>
              <a:ext cx="14281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smtClean="0">
                  <a:solidFill>
                    <a:schemeClr val="bg1"/>
                  </a:solidFill>
                  <a:latin typeface="+mj-ea"/>
                  <a:ea typeface="+mj-ea"/>
                </a:rPr>
                <a:t>目</a:t>
              </a:r>
              <a:endParaRPr lang="en-US" altLang="zh-CN" sz="5400" b="1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5400" b="1" smtClean="0">
                  <a:solidFill>
                    <a:schemeClr val="bg1"/>
                  </a:solidFill>
                  <a:latin typeface="+mj-ea"/>
                  <a:ea typeface="+mj-ea"/>
                </a:rPr>
                <a:t>  录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483248" y="838431"/>
              <a:ext cx="461665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pc="300" smtClean="0">
                  <a:solidFill>
                    <a:schemeClr val="bg1"/>
                  </a:solidFill>
                </a:rPr>
                <a:t>CONTENT</a:t>
              </a:r>
              <a:endParaRPr lang="zh-CN" altLang="en-US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060282" y="206732"/>
            <a:ext cx="3860802" cy="627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3592BE"/>
                </a:solidFill>
              </a:rPr>
              <a:t>01</a:t>
            </a:r>
            <a:r>
              <a:rPr lang="zh-CN" altLang="en-US" sz="2800" b="1" smtClean="0">
                <a:solidFill>
                  <a:srgbClr val="3592BE"/>
                </a:solidFill>
              </a:rPr>
              <a:t>  </a:t>
            </a:r>
            <a:r>
              <a:rPr lang="en-US" altLang="zh-CN" sz="2800" b="1" smtClean="0">
                <a:solidFill>
                  <a:srgbClr val="3592BE"/>
                </a:solidFill>
              </a:rPr>
              <a:t>|    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数字划分</a:t>
            </a:r>
            <a:endParaRPr lang="zh-CN" altLang="en-US" sz="28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	01.1 | 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基本方法</a:t>
            </a:r>
            <a:endParaRPr lang="zh-CN" altLang="en-US" sz="1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	01.2 | 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代码详解</a:t>
            </a:r>
            <a:endParaRPr lang="zh-CN" altLang="en-US" sz="1600" smtClean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3592BE"/>
                </a:solidFill>
              </a:rPr>
              <a:t>02</a:t>
            </a:r>
            <a:r>
              <a:rPr lang="zh-CN" altLang="en-US" sz="2800" b="1">
                <a:solidFill>
                  <a:srgbClr val="3592BE"/>
                </a:solidFill>
              </a:rPr>
              <a:t>  </a:t>
            </a:r>
            <a:r>
              <a:rPr lang="en-US" altLang="zh-CN" sz="2800" b="1">
                <a:solidFill>
                  <a:srgbClr val="3592BE"/>
                </a:solidFill>
              </a:rPr>
              <a:t>|    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走迷宫</a:t>
            </a:r>
            <a:endParaRPr lang="zh-CN" altLang="en-US" sz="28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02.1 | 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基本方法</a:t>
            </a:r>
            <a:endParaRPr lang="zh-CN" altLang="en-US" sz="1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02.2 | 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代码技巧</a:t>
            </a:r>
            <a:endParaRPr lang="zh-CN" altLang="en-US" sz="1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02.3 | 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代码详解</a:t>
            </a:r>
            <a:endParaRPr lang="zh-CN" altLang="en-US" sz="1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02.3 | 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地图生成器</a:t>
            </a:r>
            <a:endParaRPr lang="zh-CN" altLang="en-US" sz="1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3592BE"/>
                </a:solidFill>
              </a:rPr>
              <a:t>03</a:t>
            </a:r>
            <a:r>
              <a:rPr lang="zh-CN" altLang="en-US" sz="2800" b="1">
                <a:solidFill>
                  <a:srgbClr val="3592BE"/>
                </a:solidFill>
              </a:rPr>
              <a:t>  </a:t>
            </a:r>
            <a:r>
              <a:rPr lang="en-US" altLang="zh-CN" sz="2800" b="1">
                <a:solidFill>
                  <a:srgbClr val="3592BE"/>
                </a:solidFill>
              </a:rPr>
              <a:t>|    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数独游戏</a:t>
            </a:r>
            <a:endParaRPr lang="zh-CN" altLang="en-US" sz="28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03.1 |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基本方法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	03.2 |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代码技巧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	03.3 | UI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	03.4 |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代码详解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地图生成器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5780" y="1167130"/>
            <a:ext cx="809307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由于此方法生成的地图岔路太短，效果并不理想，所以，我们增加了一点优化：</a:t>
            </a:r>
            <a:endParaRPr lang="zh-CN" altLang="en-US" sz="1400"/>
          </a:p>
          <a:p>
            <a:r>
              <a:rPr lang="zh-CN" altLang="en-US" sz="1400"/>
              <a:t>限制每条岔路的长度，这样就不会存在一条过长的主路，几乎一次性填满整个地图。如此就可以生成高达</a:t>
            </a:r>
            <a:r>
              <a:rPr lang="en-US" altLang="zh-CN" sz="1400"/>
              <a:t>500*500</a:t>
            </a:r>
            <a:r>
              <a:rPr lang="zh-CN" altLang="en-US" sz="1400"/>
              <a:t>的地图（更大可能导致栈溢出），另外，为了优化地图难度，在生成地图时有一定几率保留上一次的方向，当地图较大时，有几率随机终止一条岔路的扩展。</a:t>
            </a:r>
            <a:endParaRPr lang="zh-CN" altLang="en-US" sz="1400"/>
          </a:p>
          <a:p>
            <a:r>
              <a:rPr lang="zh-CN" altLang="en-US" sz="1400"/>
              <a:t>使用该方法生成的地图，从起点到终点只有一种可能的路线。</a:t>
            </a:r>
            <a:endParaRPr lang="zh-CN" altLang="en-US" sz="1400"/>
          </a:p>
        </p:txBody>
      </p:sp>
      <p:pic>
        <p:nvPicPr>
          <p:cNvPr id="11" name="图片 10" descr="无标题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" y="2366010"/>
            <a:ext cx="4798060" cy="40874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76830" y="6453505"/>
            <a:ext cx="371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100*100</a:t>
            </a:r>
            <a:endParaRPr lang="en-US" altLang="zh-CN"/>
          </a:p>
        </p:txBody>
      </p:sp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405" y="2366010"/>
            <a:ext cx="3705225" cy="408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03766" y="2131487"/>
            <a:ext cx="1516596" cy="1742015"/>
            <a:chOff x="458739" y="476859"/>
            <a:chExt cx="1516596" cy="1742015"/>
          </a:xfrm>
        </p:grpSpPr>
        <p:sp>
          <p:nvSpPr>
            <p:cNvPr id="12" name="TextBox 5"/>
            <p:cNvSpPr txBox="1"/>
            <p:nvPr/>
          </p:nvSpPr>
          <p:spPr>
            <a:xfrm>
              <a:off x="458739" y="476859"/>
              <a:ext cx="1428117" cy="174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8000" b="1" smtClean="0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  <a:endParaRPr lang="en-US" altLang="zh-CN" sz="8000" b="1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80000"/>
                </a:lnSpc>
              </a:pPr>
              <a:r>
                <a:rPr lang="zh-CN" altLang="en-US" sz="5400" b="1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en-US" altLang="zh-CN" sz="5400" b="1" smtClean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575581" y="794889"/>
              <a:ext cx="369332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200" spc="300" smtClean="0">
                  <a:solidFill>
                    <a:schemeClr val="bg1"/>
                  </a:solidFill>
                </a:rPr>
                <a:t>PART THREE</a:t>
              </a:r>
              <a:endParaRPr lang="zh-CN" altLang="en-US" sz="1200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55736" y="2696590"/>
            <a:ext cx="45239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b="1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数独游戏</a:t>
            </a:r>
            <a:endParaRPr lang="zh-CN" altLang="zh-CN" sz="4400" b="1">
              <a:solidFill>
                <a:schemeClr val="bg1"/>
              </a:solidFill>
              <a:effectLst>
                <a:outerShdw blurRad="203200" dist="38100" dir="2700000" algn="tl" rotWithShape="0">
                  <a:prstClr val="black">
                    <a:alpha val="31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zh-CN" altLang="en-US"/>
              <a:t>基本方法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2370" y="1248410"/>
            <a:ext cx="67786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为解决这一问题，我们也尝试了两种方法，准确的说，是第一种方法太慢了，我们对它进行了优化。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方法一：</a:t>
            </a:r>
            <a:endParaRPr lang="zh-CN" altLang="en-US"/>
          </a:p>
          <a:p>
            <a:r>
              <a:rPr lang="zh-CN" altLang="en-US"/>
              <a:t>        用最朴素的方法逐一枚举每一个格子，在某一个格子不能填入任何数字时回溯。</a:t>
            </a:r>
            <a:endParaRPr lang="zh-CN" altLang="en-US"/>
          </a:p>
          <a:p>
            <a:r>
              <a:rPr lang="zh-CN" altLang="en-US"/>
              <a:t>        这个方法写法相对简单，但对于一些难以求解的情况，程序会非常慢，最慢的甚至无法在</a:t>
            </a:r>
            <a:r>
              <a:rPr lang="en-US" altLang="zh-CN"/>
              <a:t>3</a:t>
            </a:r>
            <a:r>
              <a:rPr lang="zh-CN" altLang="en-US"/>
              <a:t>秒内得出答案。如果每一个情况需要三秒钟来求解，那么要批量求解数独可能需要等好几分钟。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尽管我们将编译器的优化选项开到最高，一些情况仍需要</a:t>
            </a:r>
            <a:r>
              <a:rPr lang="en-US" altLang="zh-CN"/>
              <a:t>1</a:t>
            </a:r>
            <a:r>
              <a:rPr lang="zh-CN" altLang="en-US"/>
              <a:t>秒左右。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方法二：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模拟手算，当给定一道题目时，首先确定每个格子可以填那些数字，每次优先选择可选数字最少的格子。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此方法对于大多数数据能在</a:t>
            </a:r>
            <a:r>
              <a:rPr lang="en-US" altLang="zh-CN"/>
              <a:t>0.1</a:t>
            </a:r>
            <a:r>
              <a:rPr lang="zh-CN" altLang="en-US"/>
              <a:t>秒内求解。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>
                <a:sym typeface="+mn-ea"/>
              </a:rPr>
              <a:t>基本方法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方法</a:t>
            </a:r>
            <a:r>
              <a:rPr lang="en-US" altLang="zh-CN">
                <a:sym typeface="+mn-ea"/>
              </a:rPr>
              <a:t>1-</a:t>
            </a:r>
            <a:r>
              <a:rPr>
                <a:sym typeface="+mn-ea"/>
              </a:rPr>
              <a:t>模拟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方法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255" y="1082675"/>
            <a:ext cx="5318125" cy="5283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zh-CN" altLang="en-US"/>
              <a:t>基本方法</a:t>
            </a:r>
            <a:r>
              <a:rPr lang="en-US" altLang="zh-CN"/>
              <a:t>-</a:t>
            </a:r>
            <a:r>
              <a:t>方法</a:t>
            </a:r>
            <a:r>
              <a:rPr lang="en-US" altLang="zh-CN"/>
              <a:t>2-</a:t>
            </a:r>
            <a:r>
              <a:t>模拟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方法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715" y="1004570"/>
            <a:ext cx="7098030" cy="5402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zh-CN" altLang="en-US"/>
              <a:t>基本方法</a:t>
            </a:r>
            <a:r>
              <a:rPr lang="en-US" altLang="zh-CN"/>
              <a:t>-</a:t>
            </a:r>
            <a:r>
              <a:t>方法</a:t>
            </a:r>
            <a:r>
              <a:rPr lang="en-US" altLang="zh-CN"/>
              <a:t>2-</a:t>
            </a:r>
            <a:r>
              <a:t>模拟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 descr="方法2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740" y="967740"/>
            <a:ext cx="6954520" cy="574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zh-CN" altLang="en-US"/>
              <a:t>代码技巧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439695" y="2061404"/>
            <a:ext cx="827577" cy="827577"/>
            <a:chOff x="795430" y="4586164"/>
            <a:chExt cx="827577" cy="827577"/>
          </a:xfrm>
        </p:grpSpPr>
        <p:sp>
          <p:nvSpPr>
            <p:cNvPr id="25" name="Oval 13"/>
            <p:cNvSpPr/>
            <p:nvPr/>
          </p:nvSpPr>
          <p:spPr>
            <a:xfrm>
              <a:off x="795430" y="4586164"/>
              <a:ext cx="827577" cy="827577"/>
            </a:xfrm>
            <a:prstGeom prst="ellipse">
              <a:avLst/>
            </a:prstGeom>
            <a:solidFill>
              <a:srgbClr val="3592BE"/>
            </a:solidFill>
            <a:ln w="28575" cap="flat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grpSp>
          <p:nvGrpSpPr>
            <p:cNvPr id="26" name="Group 33"/>
            <p:cNvGrpSpPr/>
            <p:nvPr/>
          </p:nvGrpSpPr>
          <p:grpSpPr>
            <a:xfrm>
              <a:off x="1047332" y="4810857"/>
              <a:ext cx="354280" cy="378189"/>
              <a:chOff x="8342313" y="10972800"/>
              <a:chExt cx="1293813" cy="1381125"/>
            </a:xfrm>
            <a:solidFill>
              <a:schemeClr val="bg1"/>
            </a:solidFill>
            <a:effectLst/>
          </p:grpSpPr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8342313" y="10972800"/>
                <a:ext cx="1293813" cy="1381125"/>
              </a:xfrm>
              <a:custGeom>
                <a:avLst/>
                <a:gdLst>
                  <a:gd name="T0" fmla="*/ 299 w 345"/>
                  <a:gd name="T1" fmla="*/ 0 h 368"/>
                  <a:gd name="T2" fmla="*/ 46 w 345"/>
                  <a:gd name="T3" fmla="*/ 0 h 368"/>
                  <a:gd name="T4" fmla="*/ 0 w 345"/>
                  <a:gd name="T5" fmla="*/ 46 h 368"/>
                  <a:gd name="T6" fmla="*/ 0 w 345"/>
                  <a:gd name="T7" fmla="*/ 322 h 368"/>
                  <a:gd name="T8" fmla="*/ 46 w 345"/>
                  <a:gd name="T9" fmla="*/ 368 h 368"/>
                  <a:gd name="T10" fmla="*/ 299 w 345"/>
                  <a:gd name="T11" fmla="*/ 368 h 368"/>
                  <a:gd name="T12" fmla="*/ 345 w 345"/>
                  <a:gd name="T13" fmla="*/ 322 h 368"/>
                  <a:gd name="T14" fmla="*/ 345 w 345"/>
                  <a:gd name="T15" fmla="*/ 46 h 368"/>
                  <a:gd name="T16" fmla="*/ 299 w 345"/>
                  <a:gd name="T17" fmla="*/ 0 h 368"/>
                  <a:gd name="T18" fmla="*/ 322 w 345"/>
                  <a:gd name="T19" fmla="*/ 322 h 368"/>
                  <a:gd name="T20" fmla="*/ 299 w 345"/>
                  <a:gd name="T21" fmla="*/ 345 h 368"/>
                  <a:gd name="T22" fmla="*/ 46 w 345"/>
                  <a:gd name="T23" fmla="*/ 345 h 368"/>
                  <a:gd name="T24" fmla="*/ 23 w 345"/>
                  <a:gd name="T25" fmla="*/ 322 h 368"/>
                  <a:gd name="T26" fmla="*/ 23 w 345"/>
                  <a:gd name="T27" fmla="*/ 46 h 368"/>
                  <a:gd name="T28" fmla="*/ 46 w 345"/>
                  <a:gd name="T29" fmla="*/ 23 h 368"/>
                  <a:gd name="T30" fmla="*/ 299 w 345"/>
                  <a:gd name="T31" fmla="*/ 23 h 368"/>
                  <a:gd name="T32" fmla="*/ 322 w 345"/>
                  <a:gd name="T33" fmla="*/ 46 h 368"/>
                  <a:gd name="T34" fmla="*/ 322 w 345"/>
                  <a:gd name="T35" fmla="*/ 32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5" h="368">
                    <a:moveTo>
                      <a:pt x="29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48"/>
                      <a:pt x="20" y="368"/>
                      <a:pt x="46" y="368"/>
                    </a:cubicBezTo>
                    <a:cubicBezTo>
                      <a:pt x="299" y="368"/>
                      <a:pt x="299" y="368"/>
                      <a:pt x="299" y="368"/>
                    </a:cubicBezTo>
                    <a:cubicBezTo>
                      <a:pt x="324" y="368"/>
                      <a:pt x="345" y="348"/>
                      <a:pt x="345" y="322"/>
                    </a:cubicBezTo>
                    <a:cubicBezTo>
                      <a:pt x="345" y="46"/>
                      <a:pt x="345" y="46"/>
                      <a:pt x="345" y="46"/>
                    </a:cubicBezTo>
                    <a:cubicBezTo>
                      <a:pt x="345" y="21"/>
                      <a:pt x="324" y="0"/>
                      <a:pt x="299" y="0"/>
                    </a:cubicBezTo>
                    <a:close/>
                    <a:moveTo>
                      <a:pt x="322" y="322"/>
                    </a:moveTo>
                    <a:cubicBezTo>
                      <a:pt x="322" y="335"/>
                      <a:pt x="312" y="345"/>
                      <a:pt x="299" y="345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33" y="345"/>
                      <a:pt x="23" y="335"/>
                      <a:pt x="23" y="32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3"/>
                      <a:pt x="33" y="23"/>
                      <a:pt x="46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12" y="23"/>
                      <a:pt x="322" y="33"/>
                      <a:pt x="322" y="46"/>
                    </a:cubicBezTo>
                    <a:lnTo>
                      <a:pt x="322" y="3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8513763" y="11145838"/>
                <a:ext cx="949325" cy="863600"/>
              </a:xfrm>
              <a:custGeom>
                <a:avLst/>
                <a:gdLst>
                  <a:gd name="T0" fmla="*/ 241 w 253"/>
                  <a:gd name="T1" fmla="*/ 0 h 230"/>
                  <a:gd name="T2" fmla="*/ 11 w 253"/>
                  <a:gd name="T3" fmla="*/ 0 h 230"/>
                  <a:gd name="T4" fmla="*/ 0 w 253"/>
                  <a:gd name="T5" fmla="*/ 11 h 230"/>
                  <a:gd name="T6" fmla="*/ 0 w 253"/>
                  <a:gd name="T7" fmla="*/ 219 h 230"/>
                  <a:gd name="T8" fmla="*/ 11 w 253"/>
                  <a:gd name="T9" fmla="*/ 230 h 230"/>
                  <a:gd name="T10" fmla="*/ 241 w 253"/>
                  <a:gd name="T11" fmla="*/ 230 h 230"/>
                  <a:gd name="T12" fmla="*/ 253 w 253"/>
                  <a:gd name="T13" fmla="*/ 219 h 230"/>
                  <a:gd name="T14" fmla="*/ 253 w 253"/>
                  <a:gd name="T15" fmla="*/ 11 h 230"/>
                  <a:gd name="T16" fmla="*/ 241 w 253"/>
                  <a:gd name="T17" fmla="*/ 0 h 230"/>
                  <a:gd name="T18" fmla="*/ 241 w 253"/>
                  <a:gd name="T19" fmla="*/ 11 h 230"/>
                  <a:gd name="T20" fmla="*/ 241 w 253"/>
                  <a:gd name="T21" fmla="*/ 171 h 230"/>
                  <a:gd name="T22" fmla="*/ 204 w 253"/>
                  <a:gd name="T23" fmla="*/ 130 h 230"/>
                  <a:gd name="T24" fmla="*/ 195 w 253"/>
                  <a:gd name="T25" fmla="*/ 127 h 230"/>
                  <a:gd name="T26" fmla="*/ 187 w 253"/>
                  <a:gd name="T27" fmla="*/ 130 h 230"/>
                  <a:gd name="T28" fmla="*/ 157 w 253"/>
                  <a:gd name="T29" fmla="*/ 164 h 230"/>
                  <a:gd name="T30" fmla="*/ 66 w 253"/>
                  <a:gd name="T31" fmla="*/ 61 h 230"/>
                  <a:gd name="T32" fmla="*/ 57 w 253"/>
                  <a:gd name="T33" fmla="*/ 57 h 230"/>
                  <a:gd name="T34" fmla="*/ 49 w 253"/>
                  <a:gd name="T35" fmla="*/ 61 h 230"/>
                  <a:gd name="T36" fmla="*/ 11 w 253"/>
                  <a:gd name="T37" fmla="*/ 105 h 230"/>
                  <a:gd name="T38" fmla="*/ 11 w 253"/>
                  <a:gd name="T39" fmla="*/ 11 h 230"/>
                  <a:gd name="T40" fmla="*/ 241 w 253"/>
                  <a:gd name="T41" fmla="*/ 11 h 230"/>
                  <a:gd name="T42" fmla="*/ 11 w 253"/>
                  <a:gd name="T43" fmla="*/ 122 h 230"/>
                  <a:gd name="T44" fmla="*/ 57 w 253"/>
                  <a:gd name="T45" fmla="*/ 69 h 230"/>
                  <a:gd name="T46" fmla="*/ 150 w 253"/>
                  <a:gd name="T47" fmla="*/ 174 h 230"/>
                  <a:gd name="T48" fmla="*/ 157 w 253"/>
                  <a:gd name="T49" fmla="*/ 182 h 230"/>
                  <a:gd name="T50" fmla="*/ 189 w 253"/>
                  <a:gd name="T51" fmla="*/ 219 h 230"/>
                  <a:gd name="T52" fmla="*/ 11 w 253"/>
                  <a:gd name="T53" fmla="*/ 219 h 230"/>
                  <a:gd name="T54" fmla="*/ 11 w 253"/>
                  <a:gd name="T55" fmla="*/ 122 h 230"/>
                  <a:gd name="T56" fmla="*/ 204 w 253"/>
                  <a:gd name="T57" fmla="*/ 219 h 230"/>
                  <a:gd name="T58" fmla="*/ 165 w 253"/>
                  <a:gd name="T59" fmla="*/ 173 h 230"/>
                  <a:gd name="T60" fmla="*/ 195 w 253"/>
                  <a:gd name="T61" fmla="*/ 138 h 230"/>
                  <a:gd name="T62" fmla="*/ 241 w 253"/>
                  <a:gd name="T63" fmla="*/ 188 h 230"/>
                  <a:gd name="T64" fmla="*/ 241 w 253"/>
                  <a:gd name="T65" fmla="*/ 219 h 230"/>
                  <a:gd name="T66" fmla="*/ 204 w 253"/>
                  <a:gd name="T6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3" h="230">
                    <a:moveTo>
                      <a:pt x="24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5"/>
                      <a:pt x="5" y="230"/>
                      <a:pt x="11" y="230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8" y="230"/>
                      <a:pt x="253" y="225"/>
                      <a:pt x="253" y="219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5"/>
                      <a:pt x="248" y="0"/>
                      <a:pt x="241" y="0"/>
                    </a:cubicBezTo>
                    <a:close/>
                    <a:moveTo>
                      <a:pt x="241" y="11"/>
                    </a:moveTo>
                    <a:cubicBezTo>
                      <a:pt x="241" y="171"/>
                      <a:pt x="241" y="171"/>
                      <a:pt x="241" y="17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2" y="128"/>
                      <a:pt x="199" y="127"/>
                      <a:pt x="195" y="127"/>
                    </a:cubicBezTo>
                    <a:cubicBezTo>
                      <a:pt x="192" y="127"/>
                      <a:pt x="189" y="128"/>
                      <a:pt x="187" y="130"/>
                    </a:cubicBezTo>
                    <a:cubicBezTo>
                      <a:pt x="157" y="164"/>
                      <a:pt x="157" y="164"/>
                      <a:pt x="157" y="164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4" y="59"/>
                      <a:pt x="61" y="57"/>
                      <a:pt x="57" y="57"/>
                    </a:cubicBezTo>
                    <a:cubicBezTo>
                      <a:pt x="54" y="57"/>
                      <a:pt x="51" y="59"/>
                      <a:pt x="49" y="61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241" y="11"/>
                    </a:lnTo>
                    <a:close/>
                    <a:moveTo>
                      <a:pt x="11" y="122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150" y="174"/>
                      <a:pt x="150" y="174"/>
                      <a:pt x="150" y="174"/>
                    </a:cubicBezTo>
                    <a:cubicBezTo>
                      <a:pt x="157" y="182"/>
                      <a:pt x="157" y="182"/>
                      <a:pt x="157" y="182"/>
                    </a:cubicBezTo>
                    <a:cubicBezTo>
                      <a:pt x="189" y="219"/>
                      <a:pt x="189" y="219"/>
                      <a:pt x="189" y="219"/>
                    </a:cubicBezTo>
                    <a:cubicBezTo>
                      <a:pt x="11" y="219"/>
                      <a:pt x="11" y="219"/>
                      <a:pt x="11" y="219"/>
                    </a:cubicBezTo>
                    <a:lnTo>
                      <a:pt x="11" y="122"/>
                    </a:lnTo>
                    <a:close/>
                    <a:moveTo>
                      <a:pt x="204" y="219"/>
                    </a:move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41" y="188"/>
                      <a:pt x="241" y="188"/>
                      <a:pt x="241" y="188"/>
                    </a:cubicBezTo>
                    <a:cubicBezTo>
                      <a:pt x="241" y="219"/>
                      <a:pt x="241" y="219"/>
                      <a:pt x="241" y="219"/>
                    </a:cubicBezTo>
                    <a:lnTo>
                      <a:pt x="204" y="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29" name="Freeform 7"/>
              <p:cNvSpPr>
                <a:spLocks noEditPoints="1"/>
              </p:cNvSpPr>
              <p:nvPr/>
            </p:nvSpPr>
            <p:spPr bwMode="auto">
              <a:xfrm>
                <a:off x="9032875" y="11272838"/>
                <a:ext cx="258763" cy="263525"/>
              </a:xfrm>
              <a:custGeom>
                <a:avLst/>
                <a:gdLst>
                  <a:gd name="T0" fmla="*/ 34 w 69"/>
                  <a:gd name="T1" fmla="*/ 70 h 70"/>
                  <a:gd name="T2" fmla="*/ 69 w 69"/>
                  <a:gd name="T3" fmla="*/ 35 h 70"/>
                  <a:gd name="T4" fmla="*/ 34 w 69"/>
                  <a:gd name="T5" fmla="*/ 0 h 70"/>
                  <a:gd name="T6" fmla="*/ 0 w 69"/>
                  <a:gd name="T7" fmla="*/ 35 h 70"/>
                  <a:gd name="T8" fmla="*/ 34 w 69"/>
                  <a:gd name="T9" fmla="*/ 70 h 70"/>
                  <a:gd name="T10" fmla="*/ 34 w 69"/>
                  <a:gd name="T11" fmla="*/ 12 h 70"/>
                  <a:gd name="T12" fmla="*/ 57 w 69"/>
                  <a:gd name="T13" fmla="*/ 35 h 70"/>
                  <a:gd name="T14" fmla="*/ 34 w 69"/>
                  <a:gd name="T15" fmla="*/ 58 h 70"/>
                  <a:gd name="T16" fmla="*/ 11 w 69"/>
                  <a:gd name="T17" fmla="*/ 35 h 70"/>
                  <a:gd name="T18" fmla="*/ 34 w 69"/>
                  <a:gd name="T19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70"/>
                    </a:moveTo>
                    <a:cubicBezTo>
                      <a:pt x="53" y="70"/>
                      <a:pt x="69" y="54"/>
                      <a:pt x="69" y="35"/>
                    </a:cubicBezTo>
                    <a:cubicBezTo>
                      <a:pt x="69" y="16"/>
                      <a:pt x="53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lose/>
                    <a:moveTo>
                      <a:pt x="34" y="12"/>
                    </a:moveTo>
                    <a:cubicBezTo>
                      <a:pt x="47" y="12"/>
                      <a:pt x="57" y="22"/>
                      <a:pt x="57" y="35"/>
                    </a:cubicBezTo>
                    <a:cubicBezTo>
                      <a:pt x="57" y="48"/>
                      <a:pt x="47" y="58"/>
                      <a:pt x="34" y="58"/>
                    </a:cubicBezTo>
                    <a:cubicBezTo>
                      <a:pt x="22" y="58"/>
                      <a:pt x="11" y="48"/>
                      <a:pt x="11" y="35"/>
                    </a:cubicBezTo>
                    <a:cubicBezTo>
                      <a:pt x="11" y="22"/>
                      <a:pt x="22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87455" y="2006190"/>
            <a:ext cx="827577" cy="827577"/>
            <a:chOff x="795430" y="2015715"/>
            <a:chExt cx="827577" cy="827577"/>
          </a:xfrm>
        </p:grpSpPr>
        <p:sp>
          <p:nvSpPr>
            <p:cNvPr id="30" name="Oval 5"/>
            <p:cNvSpPr/>
            <p:nvPr/>
          </p:nvSpPr>
          <p:spPr>
            <a:xfrm>
              <a:off x="795430" y="2015715"/>
              <a:ext cx="827577" cy="827577"/>
            </a:xfrm>
            <a:prstGeom prst="ellipse">
              <a:avLst/>
            </a:prstGeom>
            <a:solidFill>
              <a:srgbClr val="3592BE"/>
            </a:solidFill>
            <a:ln w="28575" cap="flat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grpSp>
          <p:nvGrpSpPr>
            <p:cNvPr id="31" name="Group 37"/>
            <p:cNvGrpSpPr/>
            <p:nvPr/>
          </p:nvGrpSpPr>
          <p:grpSpPr>
            <a:xfrm>
              <a:off x="1034726" y="2248797"/>
              <a:ext cx="379493" cy="331676"/>
              <a:chOff x="8296275" y="8293096"/>
              <a:chExt cx="1385888" cy="1211261"/>
            </a:xfrm>
            <a:solidFill>
              <a:schemeClr val="bg1"/>
            </a:solidFill>
            <a:effectLst/>
          </p:grpSpPr>
          <p:sp>
            <p:nvSpPr>
              <p:cNvPr id="32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3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434792" y="3631790"/>
            <a:ext cx="827577" cy="827577"/>
            <a:chOff x="4791662" y="2015715"/>
            <a:chExt cx="827577" cy="827577"/>
          </a:xfrm>
        </p:grpSpPr>
        <p:sp>
          <p:nvSpPr>
            <p:cNvPr id="34" name="Oval 16"/>
            <p:cNvSpPr/>
            <p:nvPr/>
          </p:nvSpPr>
          <p:spPr>
            <a:xfrm>
              <a:off x="4791662" y="2015715"/>
              <a:ext cx="827577" cy="827577"/>
            </a:xfrm>
            <a:prstGeom prst="ellipse">
              <a:avLst/>
            </a:prstGeom>
            <a:solidFill>
              <a:schemeClr val="accent2"/>
            </a:solidFill>
            <a:ln w="28575" cap="flat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grpSp>
          <p:nvGrpSpPr>
            <p:cNvPr id="35" name="Group 40"/>
            <p:cNvGrpSpPr/>
            <p:nvPr/>
          </p:nvGrpSpPr>
          <p:grpSpPr>
            <a:xfrm>
              <a:off x="5035881" y="2254883"/>
              <a:ext cx="378189" cy="319504"/>
              <a:chOff x="13828713" y="2805113"/>
              <a:chExt cx="1381125" cy="1166812"/>
            </a:xfrm>
            <a:solidFill>
              <a:schemeClr val="bg1"/>
            </a:solidFill>
            <a:effectLst/>
          </p:grpSpPr>
          <p:sp>
            <p:nvSpPr>
              <p:cNvPr id="36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7" name="Freeform 11"/>
              <p:cNvSpPr/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8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87455" y="3258026"/>
            <a:ext cx="827577" cy="827577"/>
            <a:chOff x="795430" y="3267551"/>
            <a:chExt cx="827577" cy="827577"/>
          </a:xfrm>
        </p:grpSpPr>
        <p:sp>
          <p:nvSpPr>
            <p:cNvPr id="43" name="Oval 10"/>
            <p:cNvSpPr/>
            <p:nvPr/>
          </p:nvSpPr>
          <p:spPr>
            <a:xfrm>
              <a:off x="795430" y="3267551"/>
              <a:ext cx="827577" cy="827577"/>
            </a:xfrm>
            <a:prstGeom prst="ellipse">
              <a:avLst/>
            </a:prstGeom>
            <a:solidFill>
              <a:schemeClr val="accent2"/>
            </a:solidFill>
            <a:ln w="28575" cap="flat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44" name="Freeform 22"/>
            <p:cNvSpPr>
              <a:spLocks noEditPoints="1"/>
            </p:cNvSpPr>
            <p:nvPr/>
          </p:nvSpPr>
          <p:spPr bwMode="auto">
            <a:xfrm>
              <a:off x="1035378" y="3528673"/>
              <a:ext cx="378189" cy="272557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7" name="TextBox 224"/>
          <p:cNvSpPr txBox="1"/>
          <p:nvPr/>
        </p:nvSpPr>
        <p:spPr>
          <a:xfrm>
            <a:off x="1377825" y="1800772"/>
            <a:ext cx="2697489" cy="116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坐标</a:t>
            </a:r>
            <a:endParaRPr lang="zh-CN" altLang="zh-CN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让格子的编号从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开始有利于后续处理。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8" name="TextBox 224"/>
          <p:cNvSpPr txBox="1"/>
          <p:nvPr/>
        </p:nvSpPr>
        <p:spPr>
          <a:xfrm>
            <a:off x="1377825" y="3108809"/>
            <a:ext cx="2697489" cy="148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2.3*3</a:t>
            </a: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的方格</a:t>
            </a:r>
            <a:endParaRPr lang="zh-CN" altLang="en-US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如果一个小格子的坐标是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[x][y]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，那么它所在的小方格应该是第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x/3*3+y/3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9" name="TextBox 224"/>
          <p:cNvSpPr txBox="1"/>
          <p:nvPr/>
        </p:nvSpPr>
        <p:spPr>
          <a:xfrm>
            <a:off x="5373245" y="1800646"/>
            <a:ext cx="2697489" cy="148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小方格枚举</a:t>
            </a:r>
            <a:endParaRPr lang="zh-CN" altLang="en-US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如果当前的格子是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[x][y]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，那么下一个小格子应该是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x+(y+1)/9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][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(y+1)%9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0" name="TextBox 224"/>
          <p:cNvSpPr txBox="1"/>
          <p:nvPr/>
        </p:nvSpPr>
        <p:spPr>
          <a:xfrm>
            <a:off x="5441950" y="3584575"/>
            <a:ext cx="4008755" cy="124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遍历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3*3</a:t>
            </a: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方格</a:t>
            </a:r>
            <a:endParaRPr lang="zh-CN" altLang="en-US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for(i=0;i&lt;9;++i)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F[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x/3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*3+i/3][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y/3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*3+i%3][data]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=...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;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1784350" y="4754245"/>
          <a:ext cx="144970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235"/>
                <a:gridCol w="483235"/>
                <a:gridCol w="48323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58" grpId="0"/>
      <p:bldP spid="59" grpId="0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en-US" altLang="zh-CN"/>
              <a:t>UI</a:t>
            </a:r>
            <a:r>
              <a:rPr altLang="zh-CN"/>
              <a:t>设计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6445" y="1193800"/>
            <a:ext cx="491553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    1. </a:t>
            </a:r>
            <a:r>
              <a:rPr lang="zh-CN" altLang="en-US" sz="2000"/>
              <a:t>用户可以选择两种方式读入</a:t>
            </a:r>
            <a:r>
              <a:rPr lang="en-US" altLang="zh-CN" sz="2000"/>
              <a:t>:</a:t>
            </a:r>
            <a:r>
              <a:rPr lang="zh-CN" altLang="en-US" sz="2000"/>
              <a:t>终端手工输入或者文件读入。用户可以输入文件名，程序会自动读至文件尾，并生成答案文件</a:t>
            </a:r>
            <a:r>
              <a:rPr lang="en-US" altLang="zh-CN" sz="2000"/>
              <a:t>Result.txt</a:t>
            </a:r>
            <a:endParaRPr lang="en-US" altLang="zh-CN" sz="2000"/>
          </a:p>
          <a:p>
            <a:r>
              <a:rPr lang="en-US" altLang="zh-CN" sz="2000"/>
              <a:t>        2. </a:t>
            </a:r>
            <a:r>
              <a:rPr lang="zh-CN" altLang="en-US" sz="2000"/>
              <a:t>手工输入时程序会给出提示符，用文件读入时，使用数字</a:t>
            </a:r>
            <a:r>
              <a:rPr lang="en-US" altLang="zh-CN" sz="2000"/>
              <a:t>0~9</a:t>
            </a:r>
            <a:r>
              <a:rPr lang="zh-CN" altLang="en-US" sz="2000"/>
              <a:t>的</a:t>
            </a:r>
            <a:r>
              <a:rPr lang="en-US" altLang="zh-CN" sz="2000"/>
              <a:t>9*9</a:t>
            </a:r>
            <a:r>
              <a:rPr lang="zh-CN" altLang="en-US" sz="2000"/>
              <a:t>方阵，</a:t>
            </a:r>
            <a:r>
              <a:rPr lang="en-US" altLang="zh-CN" sz="2000"/>
              <a:t>0</a:t>
            </a:r>
            <a:r>
              <a:rPr lang="zh-CN" altLang="en-US" sz="2000"/>
              <a:t>表示空位。</a:t>
            </a:r>
            <a:endParaRPr lang="zh-CN" altLang="en-US" sz="2000"/>
          </a:p>
          <a:p>
            <a:r>
              <a:rPr lang="en-US" altLang="zh-CN" sz="2000">
                <a:sym typeface="+mn-ea"/>
              </a:rPr>
              <a:t>        </a:t>
            </a:r>
            <a:r>
              <a:rPr lang="en-US" altLang="zh-CN" sz="2000"/>
              <a:t>3. </a:t>
            </a:r>
            <a:r>
              <a:rPr lang="zh-CN" altLang="en-US" sz="2000"/>
              <a:t>为了防止用户输入的数独的解过多，程序对于每个数独最多只输出前</a:t>
            </a:r>
            <a:r>
              <a:rPr lang="en-US" altLang="zh-CN" sz="2000"/>
              <a:t>5000</a:t>
            </a:r>
            <a:r>
              <a:rPr lang="zh-CN" altLang="en-US" sz="2000"/>
              <a:t>个解。</a:t>
            </a:r>
            <a:endParaRPr lang="zh-CN" altLang="en-US" sz="2000"/>
          </a:p>
          <a:p>
            <a:r>
              <a:rPr lang="en-US" altLang="zh-CN" sz="2000">
                <a:sym typeface="+mn-ea"/>
              </a:rPr>
              <a:t>        </a:t>
            </a:r>
            <a:r>
              <a:rPr lang="en-US" altLang="zh-CN" sz="2000"/>
              <a:t>4. </a:t>
            </a:r>
            <a:r>
              <a:rPr lang="zh-CN" altLang="en-US" sz="2000"/>
              <a:t>对于不合法的初始状态予以检测，并对错误题目返回错误信息。</a:t>
            </a:r>
            <a:endParaRPr lang="zh-CN" altLang="en-US" sz="2000"/>
          </a:p>
          <a:p>
            <a:r>
              <a:rPr lang="en-US" altLang="zh-CN" sz="2000">
                <a:sym typeface="+mn-ea"/>
              </a:rPr>
              <a:t>        </a:t>
            </a:r>
            <a:r>
              <a:rPr lang="en-US" altLang="zh-CN" sz="2000"/>
              <a:t>5. </a:t>
            </a:r>
            <a:r>
              <a:rPr lang="zh-CN" altLang="en-US" sz="2000"/>
              <a:t>对于无解数独，输出反馈信息。</a:t>
            </a:r>
            <a:endParaRPr lang="zh-CN" altLang="en-US" sz="2000"/>
          </a:p>
          <a:p>
            <a:r>
              <a:rPr lang="en-US" altLang="zh-CN" sz="2000">
                <a:sym typeface="+mn-ea"/>
              </a:rPr>
              <a:t>        6</a:t>
            </a:r>
            <a:r>
              <a:rPr lang="en-US" altLang="zh-CN" sz="2000"/>
              <a:t>. </a:t>
            </a:r>
            <a:r>
              <a:rPr lang="zh-CN" altLang="en-US" sz="2000"/>
              <a:t>用户可以看到程序计算每个数独所花费的时间以毫秒为单位。</a:t>
            </a:r>
            <a:endParaRPr lang="zh-CN" altLang="en-US" sz="2000"/>
          </a:p>
          <a:p>
            <a:r>
              <a:rPr lang="en-US" altLang="zh-CN" sz="2000">
                <a:sym typeface="+mn-ea"/>
              </a:rPr>
              <a:t>        7</a:t>
            </a:r>
            <a:r>
              <a:rPr lang="en-US" altLang="zh-CN" sz="2000"/>
              <a:t>. </a:t>
            </a:r>
            <a:r>
              <a:rPr lang="zh-CN" altLang="en-US" sz="2000"/>
              <a:t>输出的结果用字符绘制表格，以便查看，并标注已知方格。</a:t>
            </a:r>
            <a:endParaRPr lang="en-US" altLang="zh-CN" sz="2000"/>
          </a:p>
        </p:txBody>
      </p:sp>
      <p:pic>
        <p:nvPicPr>
          <p:cNvPr id="6" name="图片 5" descr="QQ图片20180318183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4670" y="1755775"/>
            <a:ext cx="3413125" cy="3892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00775" y="5796915"/>
            <a:ext cx="2370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样例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en-US" altLang="zh-CN"/>
              <a:t>UI</a:t>
            </a:r>
            <a:r>
              <a:rPr altLang="zh-CN"/>
              <a:t>设计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QQ图片20180318183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1075" y="945515"/>
            <a:ext cx="5052060" cy="57613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6030" y="1266190"/>
            <a:ext cx="1223010" cy="53543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000064000</a:t>
            </a:r>
            <a:endParaRPr lang="zh-CN" altLang="en-US"/>
          </a:p>
          <a:p>
            <a:pPr algn="l"/>
            <a:r>
              <a:rPr lang="zh-CN" altLang="en-US"/>
              <a:t>000000000</a:t>
            </a:r>
            <a:endParaRPr lang="zh-CN" altLang="en-US"/>
          </a:p>
          <a:p>
            <a:pPr algn="l"/>
            <a:r>
              <a:rPr lang="zh-CN" altLang="en-US"/>
              <a:t>910000070</a:t>
            </a:r>
            <a:endParaRPr lang="zh-CN" altLang="en-US"/>
          </a:p>
          <a:p>
            <a:pPr algn="l"/>
            <a:r>
              <a:rPr lang="zh-CN" altLang="en-US"/>
              <a:t>700000000</a:t>
            </a:r>
            <a:endParaRPr lang="zh-CN" altLang="en-US"/>
          </a:p>
          <a:p>
            <a:pPr algn="l"/>
            <a:r>
              <a:rPr lang="zh-CN" altLang="en-US"/>
              <a:t>000900010</a:t>
            </a:r>
            <a:endParaRPr lang="zh-CN" altLang="en-US"/>
          </a:p>
          <a:p>
            <a:pPr algn="l"/>
            <a:r>
              <a:rPr lang="zh-CN" altLang="en-US"/>
              <a:t>406008000</a:t>
            </a:r>
            <a:endParaRPr lang="zh-CN" altLang="en-US"/>
          </a:p>
          <a:p>
            <a:pPr algn="l"/>
            <a:r>
              <a:rPr lang="zh-CN" altLang="en-US"/>
              <a:t>000000408</a:t>
            </a:r>
            <a:endParaRPr lang="zh-CN" altLang="en-US"/>
          </a:p>
          <a:p>
            <a:pPr algn="l"/>
            <a:r>
              <a:rPr lang="zh-CN" altLang="en-US"/>
              <a:t>000002600</a:t>
            </a:r>
            <a:endParaRPr lang="zh-CN" altLang="en-US"/>
          </a:p>
          <a:p>
            <a:pPr algn="l"/>
            <a:r>
              <a:rPr lang="zh-CN" altLang="en-US"/>
              <a:t>500100000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000064000</a:t>
            </a:r>
            <a:endParaRPr lang="zh-CN" altLang="en-US"/>
          </a:p>
          <a:p>
            <a:pPr algn="l"/>
            <a:r>
              <a:rPr lang="zh-CN" altLang="en-US"/>
              <a:t>000000000</a:t>
            </a:r>
            <a:endParaRPr lang="zh-CN" altLang="en-US"/>
          </a:p>
          <a:p>
            <a:pPr algn="l"/>
            <a:r>
              <a:rPr lang="zh-CN" altLang="en-US"/>
              <a:t>910000070</a:t>
            </a:r>
            <a:endParaRPr lang="zh-CN" altLang="en-US"/>
          </a:p>
          <a:p>
            <a:pPr algn="l"/>
            <a:r>
              <a:rPr lang="zh-CN" altLang="en-US"/>
              <a:t>700000000</a:t>
            </a:r>
            <a:endParaRPr lang="zh-CN" altLang="en-US"/>
          </a:p>
          <a:p>
            <a:pPr algn="l"/>
            <a:r>
              <a:rPr lang="zh-CN" altLang="en-US"/>
              <a:t>000900010</a:t>
            </a:r>
            <a:endParaRPr lang="zh-CN" altLang="en-US"/>
          </a:p>
          <a:p>
            <a:pPr algn="l"/>
            <a:r>
              <a:rPr lang="zh-CN" altLang="en-US"/>
              <a:t>406008000</a:t>
            </a:r>
            <a:endParaRPr lang="zh-CN" altLang="en-US"/>
          </a:p>
          <a:p>
            <a:pPr algn="l"/>
            <a:r>
              <a:rPr lang="zh-CN" altLang="en-US"/>
              <a:t>000000408</a:t>
            </a:r>
            <a:endParaRPr lang="zh-CN" altLang="en-US"/>
          </a:p>
          <a:p>
            <a:pPr algn="l"/>
            <a:r>
              <a:rPr lang="zh-CN" altLang="en-US"/>
              <a:t>000002600</a:t>
            </a:r>
            <a:endParaRPr lang="zh-CN" altLang="en-US"/>
          </a:p>
          <a:p>
            <a:pPr algn="l"/>
            <a:r>
              <a:rPr lang="zh-CN" altLang="en-US"/>
              <a:t>501000000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en-US" altLang="zh-CN"/>
              <a:t>UI</a:t>
            </a:r>
            <a:r>
              <a:rPr altLang="zh-CN"/>
              <a:t>设计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方法2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6090" y="2141220"/>
            <a:ext cx="10226675" cy="2691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03766" y="2131487"/>
            <a:ext cx="1516596" cy="1742015"/>
            <a:chOff x="458739" y="476859"/>
            <a:chExt cx="1516596" cy="1742015"/>
          </a:xfrm>
        </p:grpSpPr>
        <p:sp>
          <p:nvSpPr>
            <p:cNvPr id="12" name="TextBox 5"/>
            <p:cNvSpPr txBox="1"/>
            <p:nvPr/>
          </p:nvSpPr>
          <p:spPr>
            <a:xfrm>
              <a:off x="458739" y="476859"/>
              <a:ext cx="1428117" cy="174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8000" b="1" smtClean="0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  <a:endParaRPr lang="en-US" altLang="zh-CN" sz="8000" b="1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80000"/>
                </a:lnSpc>
              </a:pPr>
              <a:r>
                <a:rPr lang="zh-CN" altLang="en-US" sz="5400" b="1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en-US" altLang="zh-CN" sz="5400" b="1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514026" y="794889"/>
              <a:ext cx="430887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spc="300" smtClean="0">
                  <a:solidFill>
                    <a:schemeClr val="bg1"/>
                  </a:solidFill>
                </a:rPr>
                <a:t>PART ONE</a:t>
              </a:r>
              <a:endParaRPr lang="zh-CN" altLang="en-US" sz="1600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55736" y="2696590"/>
            <a:ext cx="45239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mtClean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数字划分</a:t>
            </a:r>
            <a:endParaRPr lang="zh-CN" altLang="en-US" sz="4400" b="1" smtClean="0">
              <a:solidFill>
                <a:schemeClr val="bg1"/>
              </a:solidFill>
              <a:effectLst>
                <a:outerShdw blurRad="203200" dist="38100" dir="2700000" algn="tl" rotWithShape="0">
                  <a:prstClr val="black">
                    <a:alpha val="31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altLang="zh-CN"/>
              <a:t>代码详解</a:t>
            </a:r>
            <a:endParaRPr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3385" y="3320415"/>
            <a:ext cx="8316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详见代码</a:t>
            </a:r>
            <a:endParaRPr lang="zh-CN" alt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310039" y="2580476"/>
            <a:ext cx="452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mtClean="0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感谢您的聆听</a:t>
            </a:r>
            <a:endParaRPr lang="en-US" altLang="zh-CN" sz="5400" b="1" smtClean="0">
              <a:solidFill>
                <a:schemeClr val="bg1"/>
              </a:solidFill>
              <a:effectLst>
                <a:outerShdw blurRad="203200" dist="38100" dir="2700000" algn="tl" rotWithShape="0">
                  <a:prstClr val="black">
                    <a:alpha val="31000"/>
                  </a:prst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3810" y="4107815"/>
            <a:ext cx="1516380" cy="377190"/>
          </a:xfrm>
          <a:prstGeom prst="rect">
            <a:avLst/>
          </a:prstGeom>
          <a:solidFill>
            <a:srgbClr val="00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smtClean="0"/>
              <a:t>郭书廷 叶帆</a:t>
            </a:r>
            <a:endParaRPr 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zh-CN" altLang="en-US" smtClean="0"/>
              <a:t>基本方法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45"/>
          <p:cNvSpPr txBox="1"/>
          <p:nvPr/>
        </p:nvSpPr>
        <p:spPr>
          <a:xfrm>
            <a:off x="670378" y="975461"/>
            <a:ext cx="7802336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方法一：</a:t>
            </a:r>
            <a:endPara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每一层递归获得两个参数，S，last，表示当前拆分的数字是S，最小的拆分数字必须不小于last. 此方法按方案的字典序输出。</a:t>
            </a:r>
            <a:endPara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则令F(S,last)表示数字S的拆分方案，那么</a:t>
            </a:r>
            <a:endPara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F(S)=for_each(last&lt;=i&lt;=n){i,F(n-i)}</a:t>
            </a:r>
            <a:endPara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最终答案为F(n,1)</a:t>
            </a:r>
            <a:endPara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方法二：与方法一的顺序相反，即逆字典序输出。</a:t>
            </a:r>
            <a:endPara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方法三：在方法一的基础上增加深度参数depth和深度限制Lim，当depth==Lim或S&lt;=0时返回。则可以按 拆分方案中的数字个数 顺序输出。</a:t>
            </a:r>
            <a:endParaRPr lang="zh-CN" altLang="en-US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zh-CN" altLang="en-US"/>
              <a:t>代码详解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 descr="MI[3R_D4KI]HOBDRKVHB0F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090" y="1014095"/>
            <a:ext cx="4612005" cy="5570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zh-CN" altLang="en-US"/>
              <a:t>代码详解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2494280" y="1003300"/>
          <a:ext cx="3884930" cy="5634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297680" imgH="6233160" progId="Paint.Picture">
                  <p:embed/>
                </p:oleObj>
              </mc:Choice>
              <mc:Fallback>
                <p:oleObj name="" r:id="rId1" imgW="4297680" imgH="623316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94280" y="1003300"/>
                        <a:ext cx="3884930" cy="5634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zh-CN" altLang="en-US"/>
              <a:t>代码详解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E8T_[JH7DHWS0C8TP6FSDK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835" y="1429385"/>
            <a:ext cx="6287135" cy="4740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503766" y="2131487"/>
            <a:ext cx="1516596" cy="1742015"/>
            <a:chOff x="458739" y="476859"/>
            <a:chExt cx="1516596" cy="1742015"/>
          </a:xfrm>
        </p:grpSpPr>
        <p:sp>
          <p:nvSpPr>
            <p:cNvPr id="12" name="TextBox 5"/>
            <p:cNvSpPr txBox="1"/>
            <p:nvPr/>
          </p:nvSpPr>
          <p:spPr>
            <a:xfrm>
              <a:off x="458739" y="476859"/>
              <a:ext cx="1428117" cy="174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8000" b="1" smtClean="0">
                  <a:solidFill>
                    <a:schemeClr val="bg1"/>
                  </a:solidFill>
                  <a:latin typeface="+mj-ea"/>
                  <a:ea typeface="+mj-ea"/>
                </a:rPr>
                <a:t>0</a:t>
              </a:r>
              <a:endParaRPr lang="en-US" altLang="zh-CN" sz="8000" b="1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80000"/>
                </a:lnSpc>
              </a:pPr>
              <a:r>
                <a:rPr lang="zh-CN" altLang="en-US" sz="5400" b="1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r>
                <a:rPr lang="en-US" altLang="zh-CN" sz="5400" b="1" smtClean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514026" y="794889"/>
              <a:ext cx="430887" cy="13346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600" spc="300" smtClean="0">
                  <a:solidFill>
                    <a:schemeClr val="bg1"/>
                  </a:solidFill>
                </a:rPr>
                <a:t>PART TWO</a:t>
              </a:r>
              <a:endParaRPr lang="zh-CN" altLang="en-US" sz="1600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595085" y="1360639"/>
              <a:ext cx="0" cy="8124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52169" y="725714"/>
              <a:ext cx="0" cy="14474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80571" y="2173127"/>
              <a:ext cx="137159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66370" y="725714"/>
              <a:ext cx="7089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55736" y="2696590"/>
            <a:ext cx="4523922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203200" dist="38100" dir="2700000" algn="tl" rotWithShape="0">
                    <a:prstClr val="black">
                      <a:alpha val="31000"/>
                    </a:prstClr>
                  </a:outerShdw>
                </a:effectLst>
              </a:rPr>
              <a:t>走迷宫</a:t>
            </a:r>
            <a:endParaRPr lang="zh-CN" altLang="en-US" sz="4400" b="1">
              <a:solidFill>
                <a:schemeClr val="bg1"/>
              </a:solidFill>
              <a:effectLst>
                <a:outerShdw blurRad="203200" dist="38100" dir="2700000" algn="tl" rotWithShape="0">
                  <a:prstClr val="black">
                    <a:alpha val="31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608" y="217489"/>
            <a:ext cx="7098163" cy="583565"/>
          </a:xfrm>
        </p:spPr>
        <p:txBody>
          <a:bodyPr/>
          <a:lstStyle/>
          <a:p>
            <a:r>
              <a:rPr lang="zh-CN" altLang="en-US"/>
              <a:t>基本方法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AD1595-9615-4E1E-9346-9F3D638DC426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45"/>
          <p:cNvSpPr txBox="1"/>
          <p:nvPr/>
        </p:nvSpPr>
        <p:spPr>
          <a:xfrm>
            <a:off x="644978" y="1499608"/>
            <a:ext cx="7802336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本题目要求输入一个迷宫地图，输出从起点到终点的路线。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基本思路是从起点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(Sx,Sy)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枚举该格子上下左右四个方向，直到走到终点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(Tx,Ty)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方法一：如果使用递归方法，则可以使用深度优先搜索算法，但此方法不能保证答案步数最优。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方法二： 如果要求答案步数最少，则使用广度优先搜索算法，但此方法通常不使用递归函数实现。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0" decel="100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夏至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2980B9"/>
      </a:accent1>
      <a:accent2>
        <a:srgbClr val="9BBB59"/>
      </a:accent2>
      <a:accent3>
        <a:srgbClr val="16A085"/>
      </a:accent3>
      <a:accent4>
        <a:srgbClr val="EA9C12"/>
      </a:accent4>
      <a:accent5>
        <a:srgbClr val="C0392B"/>
      </a:accent5>
      <a:accent6>
        <a:srgbClr val="2C3F50"/>
      </a:accent6>
      <a:hlink>
        <a:srgbClr val="2D5897"/>
      </a:hlink>
      <a:folHlink>
        <a:srgbClr val="2C3F50"/>
      </a:folHlink>
    </a:clrScheme>
    <a:fontScheme name="定制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592B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2505</Words>
  <Application>WPS 演示</Application>
  <PresentationFormat>全屏显示(4:3)</PresentationFormat>
  <Paragraphs>274</Paragraphs>
  <Slides>31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Calibri</vt:lpstr>
      <vt:lpstr>Arial Unicode MS</vt:lpstr>
      <vt:lpstr>DIN-BoldItalic</vt:lpstr>
      <vt:lpstr>Segoe Print</vt:lpstr>
      <vt:lpstr>Office 主题</vt:lpstr>
      <vt:lpstr>自定义设计方案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Weizhou Yang</dc:creator>
  <cp:lastModifiedBy>Nathaniel</cp:lastModifiedBy>
  <cp:revision>40</cp:revision>
  <dcterms:created xsi:type="dcterms:W3CDTF">2016-04-12T12:45:00Z</dcterms:created>
  <dcterms:modified xsi:type="dcterms:W3CDTF">2018-03-26T04:35:35Z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